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CA6D5-B03D-4794-AEA2-FEAE589A9F8A}" v="2" dt="2023-01-17T18:54:54.816"/>
    <p1510:client id="{51AD62B3-D143-539A-C390-3648BFB59511}" v="9" dt="2023-01-16T15:24:37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  <p:guide pos="415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gut, Marianne" userId="S::n105280@icf.com::75633493-710f-472f-8923-f5d67c423749" providerId="AD" clId="Web-{40DCA6D5-B03D-4794-AEA2-FEAE589A9F8A}"/>
    <pc:docChg chg="modSld">
      <pc:chgData name="Fernagut, Marianne" userId="S::n105280@icf.com::75633493-710f-472f-8923-f5d67c423749" providerId="AD" clId="Web-{40DCA6D5-B03D-4794-AEA2-FEAE589A9F8A}" dt="2023-01-17T18:54:54.816" v="1" actId="20577"/>
      <pc:docMkLst>
        <pc:docMk/>
      </pc:docMkLst>
      <pc:sldChg chg="modSp">
        <pc:chgData name="Fernagut, Marianne" userId="S::n105280@icf.com::75633493-710f-472f-8923-f5d67c423749" providerId="AD" clId="Web-{40DCA6D5-B03D-4794-AEA2-FEAE589A9F8A}" dt="2023-01-17T18:54:54.816" v="1" actId="20577"/>
        <pc:sldMkLst>
          <pc:docMk/>
          <pc:sldMk cId="2670973217" sldId="264"/>
        </pc:sldMkLst>
        <pc:spChg chg="mod">
          <ac:chgData name="Fernagut, Marianne" userId="S::n105280@icf.com::75633493-710f-472f-8923-f5d67c423749" providerId="AD" clId="Web-{40DCA6D5-B03D-4794-AEA2-FEAE589A9F8A}" dt="2023-01-17T18:54:54.816" v="1" actId="20577"/>
          <ac:spMkLst>
            <pc:docMk/>
            <pc:sldMk cId="2670973217" sldId="264"/>
            <ac:spMk id="5" creationId="{E745AEB3-B0F3-1DC0-077A-46F42B4D095F}"/>
          </ac:spMkLst>
        </pc:spChg>
      </pc:sldChg>
    </pc:docChg>
  </pc:docChgLst>
  <pc:docChgLst>
    <pc:chgData name="Bourgeois, Brigitte" userId="S::58648@icf.com::70566595-f6e8-474b-8666-e4bb103320a6" providerId="AD" clId="Web-{EE85E366-E7C3-1DDF-254D-6899D365259B}"/>
    <pc:docChg chg="modSld">
      <pc:chgData name="Bourgeois, Brigitte" userId="S::58648@icf.com::70566595-f6e8-474b-8666-e4bb103320a6" providerId="AD" clId="Web-{EE85E366-E7C3-1DDF-254D-6899D365259B}" dt="2023-01-13T15:27:35.604" v="1"/>
      <pc:docMkLst>
        <pc:docMk/>
      </pc:docMkLst>
      <pc:sldChg chg="modSp">
        <pc:chgData name="Bourgeois, Brigitte" userId="S::58648@icf.com::70566595-f6e8-474b-8666-e4bb103320a6" providerId="AD" clId="Web-{EE85E366-E7C3-1DDF-254D-6899D365259B}" dt="2023-01-13T15:27:35.604" v="1"/>
        <pc:sldMkLst>
          <pc:docMk/>
          <pc:sldMk cId="3116270145" sldId="265"/>
        </pc:sldMkLst>
        <pc:picChg chg="mod">
          <ac:chgData name="Bourgeois, Brigitte" userId="S::58648@icf.com::70566595-f6e8-474b-8666-e4bb103320a6" providerId="AD" clId="Web-{EE85E366-E7C3-1DDF-254D-6899D365259B}" dt="2023-01-13T15:27:25.432" v="0"/>
          <ac:picMkLst>
            <pc:docMk/>
            <pc:sldMk cId="3116270145" sldId="265"/>
            <ac:picMk id="6" creationId="{1D2BDA95-EE4D-5F6C-99AE-261BCD781F5E}"/>
          </ac:picMkLst>
        </pc:picChg>
        <pc:picChg chg="mod">
          <ac:chgData name="Bourgeois, Brigitte" userId="S::58648@icf.com::70566595-f6e8-474b-8666-e4bb103320a6" providerId="AD" clId="Web-{EE85E366-E7C3-1DDF-254D-6899D365259B}" dt="2023-01-13T15:27:35.604" v="1"/>
          <ac:picMkLst>
            <pc:docMk/>
            <pc:sldMk cId="3116270145" sldId="265"/>
            <ac:picMk id="8" creationId="{4F574BE5-2B51-5BF8-7857-F5B541FAEAE1}"/>
          </ac:picMkLst>
        </pc:picChg>
      </pc:sldChg>
    </pc:docChg>
  </pc:docChgLst>
  <pc:docChgLst>
    <pc:chgData name="Bourgeois, Brigitte" userId="70566595-f6e8-474b-8666-e4bb103320a6" providerId="ADAL" clId="{AEFD93D2-929E-FA48-9D88-74CE0DB339CA}"/>
    <pc:docChg chg="modSld">
      <pc:chgData name="Bourgeois, Brigitte" userId="70566595-f6e8-474b-8666-e4bb103320a6" providerId="ADAL" clId="{AEFD93D2-929E-FA48-9D88-74CE0DB339CA}" dt="2023-01-16T16:12:42.284" v="6" actId="14100"/>
      <pc:docMkLst>
        <pc:docMk/>
      </pc:docMkLst>
      <pc:sldChg chg="modSp mod">
        <pc:chgData name="Bourgeois, Brigitte" userId="70566595-f6e8-474b-8666-e4bb103320a6" providerId="ADAL" clId="{AEFD93D2-929E-FA48-9D88-74CE0DB339CA}" dt="2023-01-16T16:12:42.284" v="6" actId="14100"/>
        <pc:sldMkLst>
          <pc:docMk/>
          <pc:sldMk cId="1184158353" sldId="257"/>
        </pc:sldMkLst>
        <pc:spChg chg="mod">
          <ac:chgData name="Bourgeois, Brigitte" userId="70566595-f6e8-474b-8666-e4bb103320a6" providerId="ADAL" clId="{AEFD93D2-929E-FA48-9D88-74CE0DB339CA}" dt="2023-01-16T16:12:42.284" v="6" actId="14100"/>
          <ac:spMkLst>
            <pc:docMk/>
            <pc:sldMk cId="1184158353" sldId="257"/>
            <ac:spMk id="17" creationId="{FA69BAD9-E04D-C5B8-1F7E-539754A075AE}"/>
          </ac:spMkLst>
        </pc:spChg>
      </pc:sldChg>
      <pc:sldChg chg="modSp mod">
        <pc:chgData name="Bourgeois, Brigitte" userId="70566595-f6e8-474b-8666-e4bb103320a6" providerId="ADAL" clId="{AEFD93D2-929E-FA48-9D88-74CE0DB339CA}" dt="2023-01-16T15:25:23.125" v="5" actId="14826"/>
        <pc:sldMkLst>
          <pc:docMk/>
          <pc:sldMk cId="3116270145" sldId="265"/>
        </pc:sldMkLst>
        <pc:picChg chg="mod">
          <ac:chgData name="Bourgeois, Brigitte" userId="70566595-f6e8-474b-8666-e4bb103320a6" providerId="ADAL" clId="{AEFD93D2-929E-FA48-9D88-74CE0DB339CA}" dt="2023-01-16T15:25:08.614" v="3" actId="14826"/>
          <ac:picMkLst>
            <pc:docMk/>
            <pc:sldMk cId="3116270145" sldId="265"/>
            <ac:picMk id="6" creationId="{1D2BDA95-EE4D-5F6C-99AE-261BCD781F5E}"/>
          </ac:picMkLst>
        </pc:picChg>
        <pc:picChg chg="mod">
          <ac:chgData name="Bourgeois, Brigitte" userId="70566595-f6e8-474b-8666-e4bb103320a6" providerId="ADAL" clId="{AEFD93D2-929E-FA48-9D88-74CE0DB339CA}" dt="2023-01-16T15:25:23.125" v="5" actId="14826"/>
          <ac:picMkLst>
            <pc:docMk/>
            <pc:sldMk cId="3116270145" sldId="265"/>
            <ac:picMk id="8" creationId="{4F574BE5-2B51-5BF8-7857-F5B541FAEAE1}"/>
          </ac:picMkLst>
        </pc:picChg>
      </pc:sldChg>
    </pc:docChg>
  </pc:docChgLst>
  <pc:docChgLst>
    <pc:chgData name="Bourgeois, Brigitte" userId="S::58648@icf.com::70566595-f6e8-474b-8666-e4bb103320a6" providerId="AD" clId="Web-{51AD62B3-D143-539A-C390-3648BFB59511}"/>
    <pc:docChg chg="modSld">
      <pc:chgData name="Bourgeois, Brigitte" userId="S::58648@icf.com::70566595-f6e8-474b-8666-e4bb103320a6" providerId="AD" clId="Web-{51AD62B3-D143-539A-C390-3648BFB59511}" dt="2023-01-16T15:24:35.110" v="3"/>
      <pc:docMkLst>
        <pc:docMk/>
      </pc:docMkLst>
      <pc:sldChg chg="addSp delSp">
        <pc:chgData name="Bourgeois, Brigitte" userId="S::58648@icf.com::70566595-f6e8-474b-8666-e4bb103320a6" providerId="AD" clId="Web-{51AD62B3-D143-539A-C390-3648BFB59511}" dt="2023-01-16T15:24:35.110" v="3"/>
        <pc:sldMkLst>
          <pc:docMk/>
          <pc:sldMk cId="3116270145" sldId="265"/>
        </pc:sldMkLst>
        <pc:inkChg chg="add del">
          <ac:chgData name="Bourgeois, Brigitte" userId="S::58648@icf.com::70566595-f6e8-474b-8666-e4bb103320a6" providerId="AD" clId="Web-{51AD62B3-D143-539A-C390-3648BFB59511}" dt="2023-01-16T15:24:31.078" v="1"/>
          <ac:inkMkLst>
            <pc:docMk/>
            <pc:sldMk cId="3116270145" sldId="265"/>
            <ac:inkMk id="4" creationId="{0BA6E4E5-3C85-72BF-87FC-CA2DD00D4BD6}"/>
          </ac:inkMkLst>
        </pc:inkChg>
        <pc:inkChg chg="add del">
          <ac:chgData name="Bourgeois, Brigitte" userId="S::58648@icf.com::70566595-f6e8-474b-8666-e4bb103320a6" providerId="AD" clId="Web-{51AD62B3-D143-539A-C390-3648BFB59511}" dt="2023-01-16T15:24:35.110" v="3"/>
          <ac:inkMkLst>
            <pc:docMk/>
            <pc:sldMk cId="3116270145" sldId="265"/>
            <ac:inkMk id="7" creationId="{1D78A85D-2292-265B-9346-02148AD40135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F971B-E52F-2F1B-AC31-1806362A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8B0F8-B602-E34D-7E3B-8F5F3E52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30E4B-4094-8DB6-ACE9-191F546D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67286-A210-74B6-F37D-0567EA7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D2AC7-A5E9-C7C2-4004-F962BB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8B6A0-9D75-65D8-0B09-7937378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1E96AE-E8C1-62A7-B4C1-7DCFC9C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EB30-DF7B-CD9F-0EA2-39BF9D8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CA894-76CF-C97F-0E45-268193E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0555-E0BC-42AB-D77F-8BF3589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0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F9E2-B2E9-B09A-37CE-1D87F0B09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C1C7CE-670F-95B3-08E3-FDB6A848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AA3F9-F892-2D40-B484-6288BC3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276F9-43A6-3C46-C0DA-E77682D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EC00F-C5C0-D2F3-7E99-493434B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4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0CFF6-C114-C3F9-D5BC-9F5E7B7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E09F-A643-8B23-DD3A-BC6A2370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D47D8-E311-737C-7293-72E3668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C035B-EFD7-5D2C-34D3-0EC0261E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908375-5408-E825-28CB-CE14A70C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4A479-4F1B-5989-9B44-69040236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156D0-1F9E-17B6-5EDA-81AB0223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BF7EB-EDC4-0E70-F7CC-E31B1321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1A1369-7C38-CB9E-E912-1DFB0A7C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2036-A971-8E6E-6185-AAE49AB3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A7FD-886C-58F1-AC04-100AAD3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AB6C6-F95F-CF1A-2C1B-87FA589CA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6F322-C92C-2732-465C-F6A7A7CB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FD788-8878-2265-1501-CE815C70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95A1F-482B-516D-E408-00231F40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3DE12-B19A-709C-BBB9-BCF43BC1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FA30E-6DAD-87A8-2682-399C65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6F774-6498-C14E-C0D4-4B9BA3C3E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8917BF-0931-F049-111A-B5DDE755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E2C0E-FD0B-AFA4-3695-1246BB519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FCA9E9-A462-0481-796B-4A3EAD90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BAEC8D-D0DE-5B34-FEB0-6507B53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8BA1CE-2584-28D9-A093-4A17AD09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736A7F-4252-1407-0AB7-53E4020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FE0A-808B-39BD-C7B3-2E815613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52F7B2-2D64-DB8F-6D9C-AB606C67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5F447-622D-54C4-7E50-88D82D6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2F4004-C91D-10F5-5441-1BDE5D8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D9EA5B-DD3F-598F-2BBA-4D5DE2AF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1E412D-05B0-7D59-B7A2-62B1C87E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456D5-AF49-3224-35CC-8AC4E562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DAEF-0F36-0A9B-52B9-6256DC08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FC006-F0DB-9861-FA19-B5C58E5C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8F9BA-E9EC-7053-692D-1A14627A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B797D-E96A-25EA-4D50-7C0D2B4A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708334-15BE-51B3-9395-D889A84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B9217-A033-066B-FFBC-C82BE678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5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78A5B-B7F6-430C-F5D0-EE876DBF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E0F714-D574-927F-14EF-C86C48D3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E7E50C-DCBC-23E9-BB71-80C7AA55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CB556-1E3C-D89E-E649-F80824F9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CCA50-09C8-5586-D80A-919BAF5A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4161C-EEF4-98EB-97E6-3D07B65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B2C02-82B1-B1BF-9FC4-45D593D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18190-F306-8E87-6EE8-64583B79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D25B-4B45-1460-D9F1-BE63A045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761D-439B-0091-D5D4-ED28EE61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8328-D406-CF18-8FC6-63AF0C97E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3616F4E-43A1-320E-0280-E4832BA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11738" b="11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F2DBC9-3FB6-27B8-8066-4E8D39C3686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80A23-AC03-E279-D7B8-9A080A4C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30" y="2537541"/>
            <a:ext cx="6063937" cy="7346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3FC757-D03B-791C-098E-89056AC037DC}"/>
              </a:ext>
            </a:extLst>
          </p:cNvPr>
          <p:cNvSpPr txBox="1"/>
          <p:nvPr/>
        </p:nvSpPr>
        <p:spPr>
          <a:xfrm>
            <a:off x="6155404" y="469577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1"/>
                </a:solidFill>
              </a:rPr>
              <a:t>Informacja dla szkół i nauczycieli 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0406A9-1EB6-36A4-839B-A7F371030C35}"/>
              </a:ext>
            </a:extLst>
          </p:cNvPr>
          <p:cNvSpPr txBox="1"/>
          <p:nvPr/>
        </p:nvSpPr>
        <p:spPr>
          <a:xfrm>
            <a:off x="6112030" y="3429000"/>
            <a:ext cx="52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Rola UE w operacjach pomocy humanitarnej </a:t>
            </a:r>
            <a:endParaRPr lang="fr-FR" sz="2800" dirty="0">
              <a:solidFill>
                <a:schemeClr val="bg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74A29-7912-7576-DA6D-B6778F97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031" y="332544"/>
            <a:ext cx="785913" cy="7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284085" y="1675248"/>
            <a:ext cx="6462944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Prosimy o udostępnienie materiałów informacyjnych na swoich kanałach społecznościowych lub w biuletynach informacyjnych, a także o wydrukowanie i wywieszenie plakatów na swoich tablicach ogłoszeń. Możecie również opowiedzieć swoim uczniom o konkursie w klasie. Zapraszamy do dostosowania materiałów do swoich potrzeb. </a:t>
            </a:r>
          </a:p>
          <a:p>
            <a:endParaRPr lang="pl-P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l-PL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Nasze materiały: </a:t>
            </a:r>
          </a:p>
          <a:p>
            <a:endParaRPr lang="pl-P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baner konkursu wideo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plakat konkursu wideo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gotowe do użycia posty do wykorzystania na kanalach w mediach społecznościowych, w  formatach kwadratowych i prostokątnych, ppt. </a:t>
            </a:r>
          </a:p>
          <a:p>
            <a:endParaRPr lang="pl-PL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Można je pobrać z zestawu narzędzi. 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2"/>
            <a:ext cx="12236221" cy="1454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757972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Pomóż nam udostępnić informacje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BDA95-EE4D-5F6C-99AE-261BCD78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3415" y="0"/>
            <a:ext cx="3496825" cy="494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574BE5-2B51-5BF8-7857-F5B541FA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1489" y="5112542"/>
            <a:ext cx="454526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4D64B-28CB-CCDC-225A-B4E03A7B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r="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9B62E-C687-5D8F-9E14-8D0195E9DFB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6286556" y="701634"/>
            <a:ext cx="6096001" cy="50937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Dowiedz</a:t>
            </a:r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więcej</a:t>
            </a:r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sz="2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Odwiedź</a:t>
            </a:r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stronę</a:t>
            </a:r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internetową</a:t>
            </a:r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DG ECHO: https://civil-protection-humanitarian-aid.ec.europa.eu/ </a:t>
            </a:r>
          </a:p>
          <a:p>
            <a:endParaRPr lang="en-GB" sz="2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Śledź</a:t>
            </a:r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DG ECHO:  </a:t>
            </a:r>
          </a:p>
          <a:p>
            <a:endParaRPr lang="en-GB" sz="2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 @ec.humanitarian.aid   </a:t>
            </a:r>
          </a:p>
          <a:p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 @eu_echo   </a:t>
            </a:r>
          </a:p>
          <a:p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Instagram: @eu_echo  </a:t>
            </a:r>
          </a:p>
          <a:p>
            <a:r>
              <a:rPr lang="en-GB" sz="2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#EducationNoMatterWhat </a:t>
            </a:r>
            <a:br>
              <a:rPr lang="en-GB" sz="25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5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DA8DFCE-7F32-4DC5-5D6E-A51866DA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5" y="369578"/>
            <a:ext cx="11547191" cy="64884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548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71725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 err="1">
                <a:solidFill>
                  <a:srgbClr val="FFFFFF"/>
                </a:solidFill>
              </a:rPr>
              <a:t>Spis</a:t>
            </a:r>
            <a:r>
              <a:rPr lang="en-GB" sz="4800" dirty="0">
                <a:solidFill>
                  <a:srgbClr val="FFFFFF"/>
                </a:solidFill>
              </a:rPr>
              <a:t> </a:t>
            </a:r>
            <a:r>
              <a:rPr lang="en-GB" sz="4800" dirty="0" err="1">
                <a:solidFill>
                  <a:srgbClr val="FFFFFF"/>
                </a:solidFill>
              </a:rPr>
              <a:t>treści</a:t>
            </a:r>
            <a:r>
              <a:rPr lang="en-GB" sz="4800" dirty="0">
                <a:solidFill>
                  <a:srgbClr val="FFFFFF"/>
                </a:solidFill>
              </a:rPr>
              <a:t> </a:t>
            </a:r>
            <a:endParaRPr lang="en-GB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FB882-753D-411E-5684-490A80950908}"/>
              </a:ext>
            </a:extLst>
          </p:cNvPr>
          <p:cNvSpPr/>
          <p:nvPr/>
        </p:nvSpPr>
        <p:spPr>
          <a:xfrm>
            <a:off x="657726" y="1989221"/>
            <a:ext cx="631178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CD72-C6E2-1DE4-CE62-7A1C9E7E31FF}"/>
              </a:ext>
            </a:extLst>
          </p:cNvPr>
          <p:cNvSpPr/>
          <p:nvPr/>
        </p:nvSpPr>
        <p:spPr>
          <a:xfrm>
            <a:off x="657726" y="2630905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CC82-C5C0-3E38-3CB3-2D0775EB4BD1}"/>
              </a:ext>
            </a:extLst>
          </p:cNvPr>
          <p:cNvSpPr/>
          <p:nvPr/>
        </p:nvSpPr>
        <p:spPr>
          <a:xfrm>
            <a:off x="657726" y="3272589"/>
            <a:ext cx="4659998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3DC69-A09E-37F0-6D09-B0086E2720F2}"/>
              </a:ext>
            </a:extLst>
          </p:cNvPr>
          <p:cNvSpPr/>
          <p:nvPr/>
        </p:nvSpPr>
        <p:spPr>
          <a:xfrm>
            <a:off x="657726" y="3946357"/>
            <a:ext cx="9285264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C50AD-9156-49AA-8ED7-8E3165FE5102}"/>
              </a:ext>
            </a:extLst>
          </p:cNvPr>
          <p:cNvSpPr/>
          <p:nvPr/>
        </p:nvSpPr>
        <p:spPr>
          <a:xfrm>
            <a:off x="657725" y="4604083"/>
            <a:ext cx="7447587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99604-E427-572F-7FAE-00D2CC60CAD0}"/>
              </a:ext>
            </a:extLst>
          </p:cNvPr>
          <p:cNvSpPr/>
          <p:nvPr/>
        </p:nvSpPr>
        <p:spPr>
          <a:xfrm>
            <a:off x="657726" y="5277852"/>
            <a:ext cx="726115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75D39-30BE-6CF5-92A0-CB89059C9E66}"/>
              </a:ext>
            </a:extLst>
          </p:cNvPr>
          <p:cNvSpPr/>
          <p:nvPr/>
        </p:nvSpPr>
        <p:spPr>
          <a:xfrm>
            <a:off x="657726" y="5919536"/>
            <a:ext cx="4659997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69BAD9-E04D-C5B8-1F7E-539754A075AE}"/>
              </a:ext>
            </a:extLst>
          </p:cNvPr>
          <p:cNvSpPr txBox="1">
            <a:spLocks/>
          </p:cNvSpPr>
          <p:nvPr/>
        </p:nvSpPr>
        <p:spPr>
          <a:xfrm>
            <a:off x="631919" y="1989221"/>
            <a:ext cx="9870364" cy="4707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>
                <a:solidFill>
                  <a:schemeClr val="bg1"/>
                </a:solidFill>
              </a:rPr>
              <a:t>1. Edukacja, bez względu na wszystko: zaproszenie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2. O czym jest ta kampania?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3. Kto jest organizatorem kampanii?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4. W jaki sposób UE wspiera edukację w kontekście pomocy humanitarnej?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5. W jaki sposób nauczyciele mogą uczestniczyć w kampanii?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6. W jaki sposób uczniowie mogą uczestniczyć w kampanii?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7. Pomóż nam udostępnić informacje. 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11" y="0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0" y="1"/>
            <a:ext cx="4110882" cy="23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23" y="158319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Edukacja bez względu na wszystko: zaproszenie 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2301485"/>
            <a:ext cx="772427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effectLst/>
                <a:latin typeface="+mn-lt"/>
              </a:rPr>
              <a:t>UE dociera do studentów, aby lepiej zrozumieć wpływ i znaczenie edukacji w sytuacjach kryzysowych. </a:t>
            </a:r>
          </a:p>
          <a:p>
            <a:endParaRPr lang="pl-PL" sz="1800" dirty="0">
              <a:effectLst/>
              <a:latin typeface="+mn-lt"/>
            </a:endParaRPr>
          </a:p>
          <a:p>
            <a:r>
              <a:rPr lang="pl-PL" sz="1800" b="1" dirty="0">
                <a:effectLst/>
                <a:latin typeface="+mn-lt"/>
              </a:rPr>
              <a:t>Wy</a:t>
            </a:r>
            <a:r>
              <a:rPr lang="pl-PL" sz="1800" dirty="0">
                <a:effectLst/>
                <a:latin typeface="+mn-lt"/>
              </a:rPr>
              <a:t>, jako nauczyciele mediów/filmu/dziennikarstwa, jesteście w wyjątkowej sytuacji, aby: </a:t>
            </a:r>
          </a:p>
          <a:p>
            <a:endParaRPr lang="pl-PL" sz="180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+mn-lt"/>
              </a:rPr>
              <a:t>edukować uczniów i pomóc im w refleksji nad znaczeniem i pozytywnym wpływem edukacji dla młodych ludzi w kontekście kryzysowym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b="1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>
                <a:effectLst/>
                <a:latin typeface="+mn-lt"/>
              </a:rPr>
              <a:t>zachęcić młodych ludzi do wykorzystania ich zdolności twórczych i wyrażania swoich poglądów</a:t>
            </a:r>
            <a:r>
              <a:rPr lang="pl-PL" sz="1800" dirty="0">
                <a:effectLst/>
                <a:latin typeface="+mn-lt"/>
              </a:rPr>
              <a:t>. </a:t>
            </a: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EE3B2-CA1B-F1EA-B094-8C5C7044DA0C}"/>
              </a:ext>
            </a:extLst>
          </p:cNvPr>
          <p:cNvSpPr/>
          <p:nvPr/>
        </p:nvSpPr>
        <p:spPr>
          <a:xfrm>
            <a:off x="4403724" y="5545155"/>
            <a:ext cx="70040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EF13BE-FFD7-0979-59A3-7F43748B9931}"/>
              </a:ext>
            </a:extLst>
          </p:cNvPr>
          <p:cNvSpPr txBox="1"/>
          <p:nvPr/>
        </p:nvSpPr>
        <p:spPr>
          <a:xfrm>
            <a:off x="4224652" y="5545155"/>
            <a:ext cx="7362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dirty="0">
                <a:latin typeface="+mn-lt"/>
                <a:cs typeface="Arial" panose="020B0604020202020204" pitchFamily="34" charset="0"/>
              </a:rPr>
              <a:t>Chcesz dowiedzieć się więcej o tym, jak to zrobić? Dowiedz się więcej.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436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21" y="1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1" y="1"/>
            <a:ext cx="4110891" cy="189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Czego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dotyczny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kampania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716505"/>
            <a:ext cx="7242843" cy="2852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</a:t>
            </a:r>
            <a:r>
              <a:rPr lang="pl-PL" sz="1800" dirty="0"/>
              <a:t>dukacja, bez względu na wszystko to inicjatywa Dyrekcji Generalnej ds. Europejskiej Ochrony Ludności i Pomocy Humanitarnej (DG ECHO).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Edukacja jest fundamentalnym prawem i podstawową potrzebą dzieci. Kryzysy humanitarne na całym świecie zagrażają edukacji dzieci i młodzieży. Jest to nie do przyjęcia. Ma ona kluczowe znaczenie dla zapewnienia im lepszej przyszłości, rozwinięcia ich pełnego potencjału oraz wsparcia w rozwoju ich umiejętności i ochrony, których potrzebują, aby przywrócić im poczucie normalności i bezpieczeństwa. Nie można przerywać tego procesu, niezależnie od tego, jak poważny jest kryzys. Edukacja jest motorem zmian: jest potężna i niezbędna. Edukacja powinna być zawsze możliwa, niezależnie od sytuacji. Z tego powodu UE inwestuje w edukację w sytuacjach kryzysowych na całym świecie.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Kampania ma na celu pomóc młodym studentom w wieku 16-30 lat lepiej zrozumieć i zastanowić się nad pozytywnym wpływem finansowanych przez UE projektów edukacyjnych na młodych ludzi na obszarach dotkniętych kryzysami humanitarnymi, poprzez długo- i krótkometrażowe filmy dokumentalne oraz konkurs wideo "Edukacja w ruchu". </a:t>
            </a:r>
            <a:br>
              <a:rPr lang="en-US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170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576528"/>
            <a:ext cx="1113322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Kto jest organizatorem kampanii? 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7727" y="1764631"/>
            <a:ext cx="731539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DG ECHO jest jednym z wielu wyspecjalizowanych departamentów Komisji Europejskiej.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Zawsze, gdy dochodzi do katastrofy lub sytuacji kryzysowej o charakterze humanitarnym, DG ECHO udziela pomocy dotkniętym nią krajom i ludności.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Świadczy pomoc ludziom w potrzebie od 1992 roku. Dysponując rocznym budżetem w wysokości ponad 1 mld euro, UE jest jednym z największych darczyńców pomocy humanitarnej na świecie.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DG ECHO rozpoczęła kampanię #EducationNoMatterWhat w latach 2022-2023, aby zwiększyć świadomość na temat tego, co UE robi, aby zapewnić kontynuację edukacji w kontekście kryzysu humanitarnego.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5B0A4C-F158-2C9E-6156-C61BBEE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/>
          <a:stretch/>
        </p:blipFill>
        <p:spPr>
          <a:xfrm>
            <a:off x="8384672" y="0"/>
            <a:ext cx="3807327" cy="2241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FF96C2-E0BD-9AAE-75AC-9F8EAE2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3" y="2492767"/>
            <a:ext cx="3807327" cy="25382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D1B0D-FE1F-556E-43AC-9A04C679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672" y="4240461"/>
            <a:ext cx="3807328" cy="2617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B3517F-4C4B-EC68-9AD4-4C4965AC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2" y="2196404"/>
            <a:ext cx="3807327" cy="2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099068"/>
            <a:ext cx="7242843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rgbClr val="000000"/>
                </a:solidFill>
                <a:effectLst/>
              </a:rPr>
              <a:t>Uczęszczanie do szkoły jest podstawowym prawem, ale dla niektórych dzieci znajdujących się w trudnej sytuacji i kryzysach humanitarnych edukacja jest wyzwaniem.  </a:t>
            </a:r>
            <a:br>
              <a:rPr lang="en-GB" sz="1800" i="0" dirty="0">
                <a:solidFill>
                  <a:srgbClr val="000000"/>
                </a:solidFill>
                <a:effectLst/>
              </a:rPr>
            </a:br>
            <a:endParaRPr lang="pl-PL" sz="90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rgbClr val="000000"/>
                </a:solidFill>
                <a:effectLst/>
              </a:rPr>
              <a:t>UE pomaga dzieciom, które są uwikłane w kryzysy, kontynuować edukację poprzez różne ścieżki edukacji formalnej i nie formalnej. Poprzez swoją politykę dotyczącą edukacji w sytuacjach kryzysowych i przedłużających się kryzysów, UE dąży do zminimalizowania wpływu kryzysów na naukę dzieci.  </a:t>
            </a:r>
            <a:br>
              <a:rPr lang="en-GB" sz="1800" i="0" dirty="0">
                <a:solidFill>
                  <a:srgbClr val="000000"/>
                </a:solidFill>
                <a:effectLst/>
              </a:rPr>
            </a:br>
            <a:endParaRPr lang="pl-PL" sz="90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rgbClr val="000000"/>
                </a:solidFill>
                <a:effectLst/>
              </a:rPr>
              <a:t>UE wspiera nauczycieli poprzez szkolenia, coaching i działania ochronne. UE coraz bardziej koncentruje się również na ochronie edukacji przed atakami oraz na wprowadzaniu w życie deklaracji bezpiecznych szkół, która zapewnia bezpieczne przestrzenie do nauki i w razie potrzeby łączy ze specjalistycznymi służbami ochrony dzieci. </a:t>
            </a:r>
            <a:br>
              <a:rPr lang="en-GB" sz="1800" i="0" dirty="0">
                <a:solidFill>
                  <a:srgbClr val="000000"/>
                </a:solidFill>
                <a:effectLst/>
              </a:rPr>
            </a:br>
            <a:endParaRPr lang="pl-PL" sz="90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rgbClr val="000000"/>
                </a:solidFill>
                <a:effectLst/>
              </a:rPr>
              <a:t>Wykształcone dzieci stają się bardziej samowystarczalne i mają silniejszy głos w sprawach, które ich dotyczą. Edukacja jest również jednym z najlepszych narzędzi inwestowania w pokój, stabilność i wzrost gospodarczy. </a:t>
            </a:r>
            <a:br>
              <a:rPr lang="en-GB" sz="1800" i="0" dirty="0">
                <a:solidFill>
                  <a:srgbClr val="000000"/>
                </a:solidFill>
                <a:effectLst/>
              </a:rPr>
            </a:br>
            <a:endParaRPr lang="pl-PL" sz="90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rgbClr val="000000"/>
                </a:solidFill>
                <a:effectLst/>
              </a:rPr>
              <a:t>Prawie 12 milionów dzieci skorzystało z finansowanych przez UE projektów dotyczących edukacji w sytuacjach kryzysowych. </a:t>
            </a:r>
            <a:endParaRPr lang="pl-PL" sz="900" i="0" dirty="0">
              <a:solidFill>
                <a:srgbClr val="000000"/>
              </a:solidFill>
              <a:effectLst/>
            </a:endParaRPr>
          </a:p>
          <a:p>
            <a:br>
              <a:rPr lang="en-GB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 jaki sposób UE wspiera edukację w kontekście pomocy humanitarnej?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EEECA-E483-DB3E-C40E-1F9D22F3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23"/>
          <a:stretch/>
        </p:blipFill>
        <p:spPr>
          <a:xfrm>
            <a:off x="-44222" y="3428999"/>
            <a:ext cx="4110891" cy="3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/>
              <a:t>Poznaj</a:t>
            </a:r>
            <a:r>
              <a:rPr lang="pl-PL" sz="2000" dirty="0"/>
              <a:t> wraz ze swoimi uczniami historie </a:t>
            </a:r>
            <a:r>
              <a:rPr lang="pl-PL" sz="2000" b="1" dirty="0"/>
              <a:t>Marie, Hanan i Soni:</a:t>
            </a:r>
            <a:r>
              <a:rPr lang="pl-PL" sz="2000" dirty="0"/>
              <a:t> trzech młodych dziewcząt z Burkina Faso, Ukrainy i Syrii, które domagają się swojego prawa do edukacji, bez względu na wszystko (do pobrania z zestawu narzędzi).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/>
              <a:t>Pomóż uczniom zastanowić się</a:t>
            </a:r>
            <a:r>
              <a:rPr lang="pl-PL" sz="2000" dirty="0"/>
              <a:t>, co to dla nich oznacza i zachęć ich do wzięcia udziału w konkursie wideo Edukacja, bez względu na wszystko (24 stycznia - 12 lutego 2023).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/>
              <a:t>Zorganizuj w swojej placówce edukacyjnej pokaz filmu dokumentalnego o #EducationNoMatterWhat </a:t>
            </a:r>
            <a:r>
              <a:rPr lang="pl-PL" sz="2000" dirty="0"/>
              <a:t>na Ukrainie i przedyskutuj go ze swoimi uczniami (połowa kwietnia - grudzień 2023).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Jak nauczyciele mogą uczestniczyć w kampanii?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r="20427"/>
          <a:stretch/>
        </p:blipFill>
        <p:spPr>
          <a:xfrm rot="16200000">
            <a:off x="130290" y="2921616"/>
            <a:ext cx="3761872" cy="4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/>
              <a:t>Studenci w wieku 18-24 lat mogą wziąć udział w konkursie wideo </a:t>
            </a:r>
            <a:r>
              <a:rPr lang="pl-PL" sz="2000" b="1" dirty="0"/>
              <a:t>„Edukacja, bez względu na wszystko” we współpracy z VICE World News. </a:t>
            </a:r>
          </a:p>
          <a:p>
            <a:endParaRPr lang="pl-PL" sz="2000" dirty="0"/>
          </a:p>
          <a:p>
            <a:r>
              <a:rPr lang="pl-PL" sz="2000" dirty="0"/>
              <a:t>Uczniowie mogą wykorzystać swoje zdolności twórcze, aby przesłać krótki tekst wideo (maks. 60 sekund): </a:t>
            </a:r>
          </a:p>
          <a:p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wyjaśnienie swojej osobistej perspektywy na temat kampanii „Edukacja, bez względu na wszystko” w kontekście humanitarnym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przedstawienie zarysu swojego filmu - o czym będzie ten dokument?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przekonanie jury, dlaczego akurat ta niezwykła historia powinna zostać opowiedziana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Jak uczniowie mogą wziąć udział w kampanii?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84039-2300-78E2-4806-E2C01627140F}"/>
              </a:ext>
            </a:extLst>
          </p:cNvPr>
          <p:cNvSpPr/>
          <p:nvPr/>
        </p:nvSpPr>
        <p:spPr>
          <a:xfrm>
            <a:off x="4403724" y="5480987"/>
            <a:ext cx="5752329" cy="7777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332303" y="1666371"/>
            <a:ext cx="7651151" cy="448585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/>
              <a:t>Do konkursu wideo "Edukacja, bez względu na wszystko”  </a:t>
            </a:r>
          </a:p>
          <a:p>
            <a:endParaRPr lang="pl-P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profesjonalne jury wybierze 10 najlepszych zgłoszeń i zaprosi wybrane osoby do napisania streszczenia scenariusza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panel sędziowski składający się z profesjonalistów z branży medialnej, kreatywnej, dziennikarskiej i filmowej dokona przeglądu i wybierze zwycięzcę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jeden z laureatów będzie miał okazję współpracować z VICE przy tworzeniu5-10 minutowego filmu dokumentalnego o #EducationNoMatterWhat, opartego na własnym, oryginalnym pomyśle zwycięzcy. </a:t>
            </a:r>
            <a:br>
              <a:rPr lang="en-GB" sz="2000" dirty="0"/>
            </a:br>
            <a:endParaRPr lang="en-GB" sz="2000" dirty="0"/>
          </a:p>
          <a:p>
            <a:r>
              <a:rPr lang="pl-PL" sz="2000" dirty="0"/>
              <a:t>Aby zapoznać się z pełnym regulaminem, odwiedź stronę</a:t>
            </a:r>
            <a:r>
              <a:rPr lang="en-GB" sz="2000" dirty="0"/>
              <a:t> </a:t>
            </a:r>
            <a:r>
              <a:rPr lang="en-GB" sz="2000" dirty="0">
                <a:ea typeface="+mj-lt"/>
                <a:cs typeface="+mj-lt"/>
              </a:rPr>
              <a:t>http://eueducationinmotion.vice.com/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305FB-3CCC-338A-A6DE-8C320942044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5AEDAB-8C4D-6070-663C-AE466601E4EE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Jak uczniowie mogą uczestniczyć w kampanii?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D08F4A-792C-B870-9B5D-006578310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63E0C8C72FB46AD42C27F58BE8FF1" ma:contentTypeVersion="15" ma:contentTypeDescription="Een nieuw document maken." ma:contentTypeScope="" ma:versionID="c621633418315e3d31810fd89f279ee6">
  <xsd:schema xmlns:xsd="http://www.w3.org/2001/XMLSchema" xmlns:xs="http://www.w3.org/2001/XMLSchema" xmlns:p="http://schemas.microsoft.com/office/2006/metadata/properties" xmlns:ns2="530f4067-7b78-49bd-a14a-92bd03077615" xmlns:ns3="647099fc-9972-4a79-909d-1948d6d47905" targetNamespace="http://schemas.microsoft.com/office/2006/metadata/properties" ma:root="true" ma:fieldsID="fce941a9738e27c89fe4ae2d49b6655a" ns2:_="" ns3:_="">
    <xsd:import namespace="530f4067-7b78-49bd-a14a-92bd03077615"/>
    <xsd:import namespace="647099fc-9972-4a79-909d-1948d6d4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f4067-7b78-49bd-a14a-92bd03077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99fc-9972-4a79-909d-1948d6d4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151c5d0c-6009-4862-ae5f-0938dfc26537}" ma:internalName="TaxCatchAll" ma:showField="CatchAllData" ma:web="647099fc-9972-4a79-909d-1948d6d47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099fc-9972-4a79-909d-1948d6d47905" xsi:nil="true"/>
    <lcf76f155ced4ddcb4097134ff3c332f xmlns="530f4067-7b78-49bd-a14a-92bd0307761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3C944B-5DF9-47EA-83B7-D1BBA63D45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0f4067-7b78-49bd-a14a-92bd03077615"/>
    <ds:schemaRef ds:uri="647099fc-9972-4a79-909d-1948d6d47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F5D640-135D-43A5-83FD-74EC80EDCCAE}">
  <ds:schemaRefs>
    <ds:schemaRef ds:uri="http://schemas.microsoft.com/office/2006/metadata/properties"/>
    <ds:schemaRef ds:uri="http://schemas.microsoft.com/office/2006/documentManagement/types"/>
    <ds:schemaRef ds:uri="530f4067-7b78-49bd-a14a-92bd03077615"/>
    <ds:schemaRef ds:uri="http://www.w3.org/XML/1998/namespace"/>
    <ds:schemaRef ds:uri="http://purl.org/dc/terms/"/>
    <ds:schemaRef ds:uri="http://purl.org/dc/elements/1.1/"/>
    <ds:schemaRef ds:uri="647099fc-9972-4a79-909d-1948d6d47905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6F5BF25-A526-4268-B1C6-51BF4EA122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1087</Words>
  <Application>Microsoft Office PowerPoint</Application>
  <PresentationFormat>Widescreen</PresentationFormat>
  <Paragraphs>79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bold</vt:lpstr>
      <vt:lpstr>Calibri Light</vt:lpstr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Bourgeois, Brigitte</dc:creator>
  <cp:lastModifiedBy>Demerouti, Sofia</cp:lastModifiedBy>
  <cp:revision>11</cp:revision>
  <dcterms:created xsi:type="dcterms:W3CDTF">2022-12-21T17:12:52Z</dcterms:created>
  <dcterms:modified xsi:type="dcterms:W3CDTF">2023-01-18T16:17:33Z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0x0101006BD63E0C8C72FB46AD42C27F58BE8FF1</vt:lpwstr>
  </property>
  <property fmtid="{D5CDD505-2E9C-101B-9397-08002B2CF9AE}" pid="3" name="MediaServiceImageTags">
    <vt:lpwstr/>
  </property>
</Properties>
</file>